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6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rtl="1"/>
            <a:r>
              <a:rPr lang="ar-IQ" b="1" dirty="0" smtClean="0"/>
              <a:t>انتاج </a:t>
            </a:r>
            <a:r>
              <a:rPr lang="ar-IQ" b="1" dirty="0" smtClean="0"/>
              <a:t>فاكهة(العملي</a:t>
            </a:r>
            <a:r>
              <a:rPr lang="ar-IQ" b="1" dirty="0" smtClean="0"/>
              <a:t>)</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ar-SA" sz="5800" dirty="0"/>
              <a:t>موعد زراعة أشجار الفاكهة</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a:t>موعد زراعة أشجار الفاكهة</a:t>
            </a:r>
            <a:endParaRPr lang="en-US" dirty="0"/>
          </a:p>
        </p:txBody>
      </p:sp>
      <p:sp>
        <p:nvSpPr>
          <p:cNvPr id="3" name="عنصر نائب للمحتوى 2"/>
          <p:cNvSpPr>
            <a:spLocks noGrp="1"/>
          </p:cNvSpPr>
          <p:nvPr>
            <p:ph idx="1"/>
          </p:nvPr>
        </p:nvSpPr>
        <p:spPr/>
        <p:txBody>
          <a:bodyPr/>
          <a:lstStyle/>
          <a:p>
            <a:r>
              <a:rPr lang="ar-SA" dirty="0"/>
              <a:t>أشجار الفاكهة </a:t>
            </a:r>
            <a:r>
              <a:rPr lang="ar-SA" dirty="0" err="1"/>
              <a:t>النفضية</a:t>
            </a:r>
            <a:r>
              <a:rPr lang="ar-SA" dirty="0"/>
              <a:t> مثل ( التفاح ، الكمثرى ، الخوخ ، المشمش ، التين ، الرمان ، العنب وغيرها)  تزرع في المدة الممتدة من كانون الثاني – نهاية اذار </a:t>
            </a:r>
            <a:endParaRPr lang="en-US" dirty="0"/>
          </a:p>
          <a:p>
            <a:pPr algn="r"/>
            <a:r>
              <a:rPr lang="ar-SA" dirty="0"/>
              <a:t>أشجار الفاكهة المستديمة ( النخيل ، الزيتون ، الحمضيات ، الموز ، </a:t>
            </a:r>
            <a:r>
              <a:rPr lang="ar-SA" dirty="0" err="1"/>
              <a:t>الانكي</a:t>
            </a:r>
            <a:r>
              <a:rPr lang="ar-SA" dirty="0"/>
              <a:t> دنيا وغيرها تزرع في المدة الممتدة من آذار حتى  نهاية ايار ) </a:t>
            </a:r>
            <a:endParaRPr lang="en-US" dirty="0"/>
          </a:p>
        </p:txBody>
      </p:sp>
    </p:spTree>
    <p:extLst>
      <p:ext uri="{BB962C8B-B14F-4D97-AF65-F5344CB8AC3E}">
        <p14:creationId xmlns:p14="http://schemas.microsoft.com/office/powerpoint/2010/main" val="165195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SA" b="1" dirty="0">
                <a:solidFill>
                  <a:srgbClr val="FF0000"/>
                </a:solidFill>
              </a:rPr>
              <a:t>توزيع الملقحات داخل البستان</a:t>
            </a:r>
            <a:r>
              <a:rPr lang="en-US" dirty="0"/>
              <a:t/>
            </a:r>
            <a:br>
              <a:rPr lang="en-US" dirty="0"/>
            </a:br>
            <a:endParaRPr lang="en-US" dirty="0"/>
          </a:p>
        </p:txBody>
      </p:sp>
      <p:sp>
        <p:nvSpPr>
          <p:cNvPr id="3" name="عنصر نائب للمحتوى 2"/>
          <p:cNvSpPr>
            <a:spLocks noGrp="1"/>
          </p:cNvSpPr>
          <p:nvPr>
            <p:ph idx="1"/>
          </p:nvPr>
        </p:nvSpPr>
        <p:spPr/>
        <p:txBody>
          <a:bodyPr>
            <a:normAutofit fontScale="85000" lnSpcReduction="10000"/>
          </a:bodyPr>
          <a:lstStyle/>
          <a:p>
            <a:pPr algn="r" rtl="1"/>
            <a:r>
              <a:rPr lang="ar-SA" dirty="0" smtClean="0"/>
              <a:t>تحتاج </a:t>
            </a:r>
            <a:r>
              <a:rPr lang="ar-SA" dirty="0"/>
              <a:t>معظم اصناف التفاح- الكمثرى-الاجاص- الكرز الى تلقيح خلطي بمعنى انه يجب زراعة اكثر من صنفين من اصناف هذه الانواع كحد ادنى ويجب مراعاة توافق هذه الاصناف مع بعضها البعض للحصول على نتائج تلقيح جيدة اذ لا بد من ترتيب الاشجار الملقحة والاصناف التي تحتاج الى تلقيح بشكل مدروس يضمن توزيعها بانتظام داخل البستان ومن الطرق المتبعة في توزيع الملقحات:</a:t>
            </a:r>
            <a:endParaRPr lang="en-US" dirty="0"/>
          </a:p>
          <a:p>
            <a:pPr lvl="0" algn="r" rtl="1"/>
            <a:r>
              <a:rPr lang="ar-SA" dirty="0"/>
              <a:t>اذا كان الصنف الملقح اقل اهمية من حيث قيمته الاقتصادية مقارنة بالصنف الذي يحتاج الى تلقيح فيمكن اتباع احد الاسلوبين التالين </a:t>
            </a:r>
            <a:endParaRPr lang="en-US" dirty="0"/>
          </a:p>
          <a:p>
            <a:pPr algn="r" rtl="1"/>
            <a:r>
              <a:rPr lang="ar-SA" dirty="0"/>
              <a:t>ا. زراعة الصنف الملقح بمعدل خط واحد مقابل اربع خطوط للصنف المراد تلقيحه</a:t>
            </a:r>
            <a:endParaRPr lang="en-US" dirty="0"/>
          </a:p>
          <a:p>
            <a:pPr algn="r" rtl="1"/>
            <a:r>
              <a:rPr lang="ar-SA" dirty="0"/>
              <a:t>ب. زراعة الصنف الملقح( زراعة اشجار الصنف الملقح داخل خطوط اشجار الصنف المراد تلقيحه بحيث تكون كل ثالث شجرة في كل ثالث خط من الصنف الملقح</a:t>
            </a:r>
            <a:endParaRPr lang="en-US" dirty="0"/>
          </a:p>
          <a:p>
            <a:pPr algn="r" rtl="1"/>
            <a:r>
              <a:rPr lang="ar-SA" dirty="0"/>
              <a:t>2. اذا تساوى الصنف الملقح مع الصنف المراد تلقيحه من حيث الاهمية الاقتصادية فيتم زراعته في خطوط تساوي عدد خطوط الصنف المراد تلقيحه بحيث يكون خطين او ثلاثة من الصنف الملقح يليها نفس العدد من الصنف المراد تلقيحه</a:t>
            </a:r>
            <a:endParaRPr lang="en-US" dirty="0"/>
          </a:p>
          <a:p>
            <a:endParaRPr lang="en-US" dirty="0"/>
          </a:p>
        </p:txBody>
      </p:sp>
    </p:spTree>
    <p:extLst>
      <p:ext uri="{BB962C8B-B14F-4D97-AF65-F5344CB8AC3E}">
        <p14:creationId xmlns:p14="http://schemas.microsoft.com/office/powerpoint/2010/main" val="346294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a:t>شراء وزراعة شتلات الفاكهة</a:t>
            </a:r>
            <a:r>
              <a:rPr lang="en-US" dirty="0"/>
              <a:t/>
            </a:r>
            <a:br>
              <a:rPr lang="en-US" dirty="0"/>
            </a:br>
            <a:endParaRPr lang="en-US" dirty="0"/>
          </a:p>
        </p:txBody>
      </p:sp>
      <p:sp>
        <p:nvSpPr>
          <p:cNvPr id="3" name="عنصر نائب للمحتوى 2"/>
          <p:cNvSpPr>
            <a:spLocks noGrp="1"/>
          </p:cNvSpPr>
          <p:nvPr>
            <p:ph idx="1"/>
          </p:nvPr>
        </p:nvSpPr>
        <p:spPr/>
        <p:txBody>
          <a:bodyPr>
            <a:normAutofit fontScale="85000" lnSpcReduction="10000"/>
          </a:bodyPr>
          <a:lstStyle/>
          <a:p>
            <a:pPr algn="just" rtl="1"/>
            <a:r>
              <a:rPr lang="ar-SA" dirty="0" smtClean="0"/>
              <a:t>تعتبر </a:t>
            </a:r>
            <a:r>
              <a:rPr lang="ar-SA" dirty="0"/>
              <a:t>عملية شراء الشتلات بداية الطريق المودي الى انتاج الفاكهة ويجب التمهيد بشكل جيد لهذه البداية اعتمادا على دراسة كل خطوة من خطوات زراعة وانشاء البستان بشكل دقيق واهم خطوة تحديد النوع او الانواع التي ستزرع ثم الاصل او الاصناف او الاصول من كل نوع ومعرفة مدى مناسبتها لمنطقة المشروع، عملية الشراء تعتمد على ان الشتلة تكون مستقيمة ليسهل تربيتها تبعا لنوع تقليم التربية كذلك يجب ان </a:t>
            </a:r>
            <a:r>
              <a:rPr lang="ar-SA" dirty="0" err="1"/>
              <a:t>نتاكد</a:t>
            </a:r>
            <a:r>
              <a:rPr lang="ar-SA" dirty="0"/>
              <a:t> ان الشتلة تعود لصنف معروف وفي حالة كونها مطعمة يجب معرفة الاصل ليتسنى </a:t>
            </a:r>
            <a:r>
              <a:rPr lang="ar-SA" dirty="0" err="1"/>
              <a:t>التاكد</a:t>
            </a:r>
            <a:r>
              <a:rPr lang="ar-SA" dirty="0"/>
              <a:t> من مقاومته </a:t>
            </a:r>
            <a:r>
              <a:rPr lang="ar-SA" dirty="0" err="1"/>
              <a:t>للامراض</a:t>
            </a:r>
            <a:r>
              <a:rPr lang="ar-SA" dirty="0"/>
              <a:t> والحشرات </a:t>
            </a:r>
            <a:r>
              <a:rPr lang="ar-SA" dirty="0" err="1"/>
              <a:t>والنيماتود</a:t>
            </a:r>
            <a:r>
              <a:rPr lang="ar-SA" dirty="0"/>
              <a:t> والجفاف او تحمله للرطوبة الزائدة وكذلك يجب </a:t>
            </a:r>
            <a:r>
              <a:rPr lang="ar-SA" dirty="0" err="1"/>
              <a:t>التاكد</a:t>
            </a:r>
            <a:r>
              <a:rPr lang="ar-SA" dirty="0"/>
              <a:t> اذا كان الاصل مقصر او منشط للنمو كما يفضل ان يكون قطر ساق الشتلة التي بعمر اقل من سنة 1-1.5 سم عند نقطة التطعيم لذلك يفضل شراء الشتلات </a:t>
            </a:r>
            <a:r>
              <a:rPr lang="ar-SA" dirty="0" err="1"/>
              <a:t>لاشجار</a:t>
            </a:r>
            <a:r>
              <a:rPr lang="ar-SA" dirty="0"/>
              <a:t> الفاكهة من مشاتل وزارة الزراعة والمشاتل الخاصة ذات السمعة الجيدة، بعد عملية الشراء يستحسن زراعة الشتلات مباشرة في الجور المخصصة لها ولكن احيانا بسبب سوء الاحوال الجوية وحالة التربة فلا تزرع الشتلات اذ يتم حفظها في مكان مظلل مع ريها من حين </a:t>
            </a:r>
            <a:r>
              <a:rPr lang="ar-SA" dirty="0" err="1"/>
              <a:t>لاخر</a:t>
            </a:r>
            <a:r>
              <a:rPr lang="ar-SA" dirty="0"/>
              <a:t> حسب الحاجة عندما تكون مستديمة الخضرة اما اذا كانت متساقطة فيفضل ازالة الاوراق ان وجدت عليها للتقليل من عملية النتح ويفضل رش </a:t>
            </a:r>
            <a:r>
              <a:rPr lang="ar-SA" dirty="0" smtClean="0"/>
              <a:t>الجذور</a:t>
            </a:r>
            <a:endParaRPr lang="en-US" dirty="0"/>
          </a:p>
        </p:txBody>
      </p:sp>
    </p:spTree>
    <p:extLst>
      <p:ext uri="{BB962C8B-B14F-4D97-AF65-F5344CB8AC3E}">
        <p14:creationId xmlns:p14="http://schemas.microsoft.com/office/powerpoint/2010/main" val="381229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88640"/>
            <a:ext cx="8363272" cy="6135960"/>
          </a:xfrm>
        </p:spPr>
        <p:txBody>
          <a:bodyPr>
            <a:normAutofit fontScale="92500" lnSpcReduction="10000"/>
          </a:bodyPr>
          <a:lstStyle/>
          <a:p>
            <a:pPr algn="r" rtl="1"/>
            <a:r>
              <a:rPr lang="ar-SA" dirty="0"/>
              <a:t>بالماء قبل نقلها من المشتل وبعد نقلها الى البستان مباشرة لكي نضمن وجود الرطوبة على المجموع الجذري كما يجب تجنب جرح الشتلات او تكسير افرعها، توضع الشتلات بشكل مائل في كل خندق وفي مكان مظلل وبجوار مصدر للري بعدها تغطى المجاميع الجذرية في التربة ثم تروى الشتلات في الخندق لكي </a:t>
            </a:r>
            <a:r>
              <a:rPr lang="ar-SA" dirty="0" err="1"/>
              <a:t>نتاكد</a:t>
            </a:r>
            <a:r>
              <a:rPr lang="ar-SA" dirty="0"/>
              <a:t> من عدم وجود جذور معرضة للهواء او </a:t>
            </a:r>
            <a:r>
              <a:rPr lang="ar-SA" dirty="0" err="1"/>
              <a:t>القيع</a:t>
            </a:r>
            <a:r>
              <a:rPr lang="ar-SA" dirty="0"/>
              <a:t> اثناء الليل </a:t>
            </a:r>
            <a:r>
              <a:rPr lang="ar-SA" dirty="0" err="1"/>
              <a:t>للتاكد</a:t>
            </a:r>
            <a:r>
              <a:rPr lang="ar-SA" dirty="0"/>
              <a:t> من عدم حصول جفاف لها ، بعدها تقلم اجزاء من المجاميع الجذرية للشتلات </a:t>
            </a:r>
            <a:r>
              <a:rPr lang="ar-SA" dirty="0" err="1"/>
              <a:t>لازالة</a:t>
            </a:r>
            <a:r>
              <a:rPr lang="ar-SA" dirty="0"/>
              <a:t> الجذور المكسورة والمصابة </a:t>
            </a:r>
            <a:r>
              <a:rPr lang="ar-SA" dirty="0" err="1"/>
              <a:t>بالافات</a:t>
            </a:r>
            <a:r>
              <a:rPr lang="ar-SA" dirty="0"/>
              <a:t> ثم تغسل المجاميع الجذرية بالماء وبعض المبيدات الفطرية لضمان عدم الاصابة </a:t>
            </a:r>
            <a:r>
              <a:rPr lang="ar-SA" dirty="0" err="1"/>
              <a:t>بالامراض</a:t>
            </a:r>
            <a:r>
              <a:rPr lang="ar-SA" dirty="0"/>
              <a:t> الفطرية والبكتيرية، بعد الانتهاء من الزراعة يجب ري الشتلات بشكل جيد ويكون الري اما سيحي او بالرش او بالتنقيط في كثير من الاحيان تزرع  </a:t>
            </a:r>
            <a:r>
              <a:rPr lang="ar-SA" dirty="0" err="1"/>
              <a:t>مصدات</a:t>
            </a:r>
            <a:r>
              <a:rPr lang="ar-SA" dirty="0"/>
              <a:t> الرياح: وهي اشجار متينة تزرع في الجهات التي تهب منها الرياح لحماية اشجار الفاكهة من الاضرار التي تسببها الرياح، وهي تزرع في صفوف على الا تزيد المسافة بين الاشجار في الصف الواحد على 1.50-2 م، وفي الجهات المعرضة بشدة لحركة الرياح تفضل زراعة اكثر من صنف واحد </a:t>
            </a:r>
            <a:r>
              <a:rPr lang="ar-SA" dirty="0" err="1"/>
              <a:t>المصدات</a:t>
            </a:r>
            <a:r>
              <a:rPr lang="ar-SA" dirty="0"/>
              <a:t> على ان تكون هذه الاشجار بالتبادل  في الصفوف المتبادلة وبين الصف والاخر حوالي 3 م ومن فوائد </a:t>
            </a:r>
            <a:r>
              <a:rPr lang="ar-SA" dirty="0" err="1"/>
              <a:t>المصدات</a:t>
            </a:r>
            <a:r>
              <a:rPr lang="ar-SA" dirty="0"/>
              <a:t> تخفف وتكسر من سرعة الرياح قبل وصولها للبستان اضافة الى مساعدتها من الحد من كميات الغبار الداخلة الى البستان في المناطق الصحراوية  ،  ومن اهم الاشجار المستخدمة </a:t>
            </a:r>
            <a:r>
              <a:rPr lang="ar-SA" dirty="0" err="1"/>
              <a:t>كمصدات</a:t>
            </a:r>
            <a:r>
              <a:rPr lang="ar-SA" dirty="0"/>
              <a:t> للرياح</a:t>
            </a:r>
            <a:endParaRPr lang="en-US" dirty="0"/>
          </a:p>
        </p:txBody>
      </p:sp>
    </p:spTree>
    <p:extLst>
      <p:ext uri="{BB962C8B-B14F-4D97-AF65-F5344CB8AC3E}">
        <p14:creationId xmlns:p14="http://schemas.microsoft.com/office/powerpoint/2010/main" val="317934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SA" dirty="0" err="1"/>
              <a:t>الكازوينا</a:t>
            </a:r>
            <a:r>
              <a:rPr lang="ar-SA" dirty="0"/>
              <a:t> </a:t>
            </a:r>
            <a:r>
              <a:rPr lang="en-US" dirty="0"/>
              <a:t>Casuarina SPP</a:t>
            </a:r>
            <a:r>
              <a:rPr lang="ar-IQ" dirty="0"/>
              <a:t>: وهي اشجار مستديمة الخضرة كبيرة الحجم اوراقها ابرية وتصلح للزراعة في جميع انواع الترب تقريبا كما تتحمل العطش بدرجة كبيرة ويتم اكثارها بالبذرة</a:t>
            </a:r>
            <a:endParaRPr lang="en-US" dirty="0"/>
          </a:p>
          <a:p>
            <a:pPr lvl="0" rtl="1"/>
            <a:r>
              <a:rPr lang="ar-IQ" dirty="0"/>
              <a:t>الكافور (الكينا) </a:t>
            </a:r>
            <a:r>
              <a:rPr lang="en-US" dirty="0"/>
              <a:t>SPP Eucalyptus</a:t>
            </a:r>
            <a:r>
              <a:rPr lang="ar-IQ" dirty="0"/>
              <a:t> : اشجار مستديمة الخضرة سريعة النمو وقوية جدا وتصل احجام كبيرة والاوراق بسيطة </a:t>
            </a:r>
            <a:r>
              <a:rPr lang="ar-IQ" dirty="0" err="1"/>
              <a:t>رمحية</a:t>
            </a:r>
            <a:r>
              <a:rPr lang="ar-IQ" dirty="0"/>
              <a:t> الشكل ويتم اكثارها بالبذرة، وتنجح زراعته في المناطق الحارة والجافة</a:t>
            </a:r>
            <a:endParaRPr lang="en-US" dirty="0"/>
          </a:p>
          <a:p>
            <a:endParaRPr lang="en-US" dirty="0"/>
          </a:p>
        </p:txBody>
      </p:sp>
    </p:spTree>
    <p:extLst>
      <p:ext uri="{BB962C8B-B14F-4D97-AF65-F5344CB8AC3E}">
        <p14:creationId xmlns:p14="http://schemas.microsoft.com/office/powerpoint/2010/main" val="115210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rtl="1"/>
            <a:r>
              <a:rPr lang="ar-IQ" dirty="0"/>
              <a:t>الاثل </a:t>
            </a:r>
            <a:r>
              <a:rPr lang="en-US" dirty="0"/>
              <a:t>SPP </a:t>
            </a:r>
            <a:r>
              <a:rPr lang="en-US" dirty="0" err="1"/>
              <a:t>Tamarix</a:t>
            </a:r>
            <a:r>
              <a:rPr lang="ar-IQ" dirty="0"/>
              <a:t>: اشجار مستديمة الخضرة وتصل الى احجام كبيرة ونموها منتشر والاوراق شبه ابرية فاتحة اللون وتتحمل العطش بدرجة كبيرة ويتم اكثارها بالبذرة</a:t>
            </a:r>
            <a:endParaRPr lang="en-US" dirty="0"/>
          </a:p>
          <a:p>
            <a:pPr lvl="0" rtl="1"/>
            <a:r>
              <a:rPr lang="ar-IQ" dirty="0"/>
              <a:t>السرو </a:t>
            </a:r>
            <a:r>
              <a:rPr lang="en-US" dirty="0" err="1"/>
              <a:t>Cupressus</a:t>
            </a:r>
            <a:r>
              <a:rPr lang="en-US" dirty="0"/>
              <a:t> SPP</a:t>
            </a:r>
            <a:r>
              <a:rPr lang="ar-IQ" dirty="0"/>
              <a:t>: اشجار مستديمة الخضرة وبطيئة النمو وقائمة النمو وضيقة التفرع وتستعمل في البساتين الخاصة وفي بساتين الزينة ويتم اكثارها بالبذرة</a:t>
            </a:r>
            <a:endParaRPr lang="en-US" dirty="0"/>
          </a:p>
          <a:p>
            <a:pPr algn="r" rtl="1"/>
            <a:endParaRPr lang="en-US" dirty="0"/>
          </a:p>
        </p:txBody>
      </p:sp>
    </p:spTree>
    <p:extLst>
      <p:ext uri="{BB962C8B-B14F-4D97-AF65-F5344CB8AC3E}">
        <p14:creationId xmlns:p14="http://schemas.microsoft.com/office/powerpoint/2010/main" val="2143950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757</Words>
  <Application>Microsoft Office PowerPoint</Application>
  <PresentationFormat>عرض على الشاشة (3:4)‏</PresentationFormat>
  <Paragraphs>20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انتاج فاكهة(العملي) المرحلة الرابعة / بستنة وهندسة حدائق </vt:lpstr>
      <vt:lpstr>موعد زراعة أشجار الفاكهة</vt:lpstr>
      <vt:lpstr>توزيع الملقحات داخل البستان </vt:lpstr>
      <vt:lpstr>شراء وزراعة شتلات الفاكهة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15</cp:revision>
  <dcterms:created xsi:type="dcterms:W3CDTF">2018-12-28T09:16:32Z</dcterms:created>
  <dcterms:modified xsi:type="dcterms:W3CDTF">2018-12-29T07:37:40Z</dcterms:modified>
</cp:coreProperties>
</file>